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90" r:id="rId3"/>
    <p:sldId id="293" r:id="rId4"/>
    <p:sldId id="294" r:id="rId5"/>
    <p:sldId id="295" r:id="rId6"/>
    <p:sldId id="299" r:id="rId7"/>
    <p:sldId id="297" r:id="rId8"/>
    <p:sldId id="296" r:id="rId9"/>
    <p:sldId id="300" r:id="rId10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98A4"/>
    <a:srgbClr val="1B4F9B"/>
    <a:srgbClr val="09787F"/>
    <a:srgbClr val="049DAB"/>
    <a:srgbClr val="ABE2E3"/>
    <a:srgbClr val="5CC6C9"/>
    <a:srgbClr val="E6E6E6"/>
    <a:srgbClr val="2999A4"/>
    <a:srgbClr val="61C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4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61F8-D5E6-4BBB-A6EE-4569001CF332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FC6A-B4C0-410C-86E8-F29FB705E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07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61F8-D5E6-4BBB-A6EE-4569001CF332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FC6A-B4C0-410C-86E8-F29FB705E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57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61F8-D5E6-4BBB-A6EE-4569001CF332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FC6A-B4C0-410C-86E8-F29FB705E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50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61F8-D5E6-4BBB-A6EE-4569001CF332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FC6A-B4C0-410C-86E8-F29FB705E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32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61F8-D5E6-4BBB-A6EE-4569001CF332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FC6A-B4C0-410C-86E8-F29FB705E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177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61F8-D5E6-4BBB-A6EE-4569001CF332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FC6A-B4C0-410C-86E8-F29FB705E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9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61F8-D5E6-4BBB-A6EE-4569001CF332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FC6A-B4C0-410C-86E8-F29FB705E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08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61F8-D5E6-4BBB-A6EE-4569001CF332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FC6A-B4C0-410C-86E8-F29FB705E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747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61F8-D5E6-4BBB-A6EE-4569001CF332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FC6A-B4C0-410C-86E8-F29FB705E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788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61F8-D5E6-4BBB-A6EE-4569001CF332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FC6A-B4C0-410C-86E8-F29FB705E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20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61F8-D5E6-4BBB-A6EE-4569001CF332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FC6A-B4C0-410C-86E8-F29FB705E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317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661F8-D5E6-4BBB-A6EE-4569001CF332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8FC6A-B4C0-410C-86E8-F29FB705E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49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20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58"/>
            <a:ext cx="12192000" cy="68492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4242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0498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Институт географии</a:t>
            </a:r>
            <a:r>
              <a:rPr lang="ru-RU" sz="8000" dirty="0" smtClean="0">
                <a:solidFill>
                  <a:srgbClr val="1B4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/>
            </a:r>
            <a:br>
              <a:rPr lang="ru-RU" sz="8000" dirty="0" smtClean="0">
                <a:solidFill>
                  <a:srgbClr val="1B4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r>
              <a:rPr lang="ru-RU" sz="8000" dirty="0" smtClean="0">
                <a:solidFill>
                  <a:srgbClr val="1B4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магистратура </a:t>
            </a:r>
            <a:r>
              <a:rPr lang="ru-RU" sz="8000" dirty="0" smtClean="0">
                <a:solidFill>
                  <a:srgbClr val="1B4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/>
            </a:r>
            <a:br>
              <a:rPr lang="ru-RU" sz="8000" dirty="0" smtClean="0">
                <a:solidFill>
                  <a:srgbClr val="1B4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r>
              <a:rPr lang="ru-RU" sz="8000" dirty="0" smtClean="0">
                <a:solidFill>
                  <a:srgbClr val="1B4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2025</a:t>
            </a:r>
            <a:endParaRPr lang="ru-RU" sz="8000" dirty="0">
              <a:solidFill>
                <a:srgbClr val="1B4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8702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66275" y="-161483"/>
            <a:ext cx="12041000" cy="2085569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3600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05.04.02 </a:t>
            </a:r>
            <a:r>
              <a:rPr lang="ru-RU" sz="36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География</a:t>
            </a:r>
            <a:r>
              <a:rPr lang="ru-RU" sz="40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/>
            </a:r>
            <a:br>
              <a:rPr lang="ru-RU" sz="40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</a:rPr>
              <a:t>«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Геоинформационные технологии и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пространственное моделирование»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62978" y="1814810"/>
            <a:ext cx="5504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B4F9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Востребованность на рынке труда: 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939487" y="4747928"/>
            <a:ext cx="4314738" cy="422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rgbClr val="1B4F9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Уникальность </a:t>
            </a:r>
            <a:r>
              <a:rPr lang="ru-RU" sz="1800" dirty="0" smtClean="0">
                <a:solidFill>
                  <a:srgbClr val="1B4F9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программы: </a:t>
            </a:r>
            <a:endParaRPr lang="ru-RU" sz="1800" dirty="0">
              <a:solidFill>
                <a:srgbClr val="1B4F9B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273608"/>
              </p:ext>
            </p:extLst>
          </p:nvPr>
        </p:nvGraphicFramePr>
        <p:xfrm>
          <a:off x="8999167" y="163155"/>
          <a:ext cx="1432149" cy="12743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321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952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Бюджетные места</a:t>
                      </a:r>
                      <a:endParaRPr lang="ru-RU" dirty="0"/>
                    </a:p>
                  </a:txBody>
                  <a:tcPr>
                    <a:solidFill>
                      <a:srgbClr val="0498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2841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7</a:t>
                      </a:r>
                      <a:endParaRPr lang="ru-RU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2292" name="Picture 4" descr="INGE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760" y="163155"/>
            <a:ext cx="1375931" cy="171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27" y="1548084"/>
            <a:ext cx="3548904" cy="32458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501" y="4672842"/>
            <a:ext cx="449163" cy="4061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157" y="1844569"/>
            <a:ext cx="451143" cy="4023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57116" y="4442931"/>
            <a:ext cx="199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1B4F9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Наши партнеры:</a:t>
            </a:r>
            <a:endParaRPr lang="ru-RU" dirty="0">
              <a:solidFill>
                <a:srgbClr val="1B4F9B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5745" y="4912459"/>
            <a:ext cx="493819" cy="36579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608053" y="1382904"/>
            <a:ext cx="5889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978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Gothic UI Light" panose="020B0300000000000000" pitchFamily="34" charset="-128"/>
                <a:cs typeface="+mj-cs"/>
              </a:rPr>
              <a:t>Руководитель</a:t>
            </a:r>
            <a:r>
              <a:rPr lang="ru-RU" sz="2400" dirty="0">
                <a:solidFill>
                  <a:srgbClr val="0978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Gothic UI Light" panose="020B0300000000000000" pitchFamily="34" charset="-128"/>
                <a:cs typeface="+mj-cs"/>
              </a:rPr>
              <a:t>: Ротанова Ирина Николаевна</a:t>
            </a:r>
            <a:endParaRPr lang="ru-RU" dirty="0">
              <a:solidFill>
                <a:srgbClr val="09787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8800" y="5150739"/>
            <a:ext cx="7367794" cy="1849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70000"/>
              </a:lnSpc>
            </a:pPr>
            <a:r>
              <a:rPr lang="ru-RU" dirty="0"/>
              <a:t>Магистерская программа направлена на подготовку высококвалифицированных, конкурентоспособных специалистов, владеющих знаниями в области геоинформатики, современных геоинформационных технологий и обработки данных дистанционного зондирования </a:t>
            </a:r>
            <a:r>
              <a:rPr lang="ru-RU" dirty="0" smtClean="0"/>
              <a:t>Земли. </a:t>
            </a:r>
            <a:r>
              <a:rPr lang="ru-RU" dirty="0"/>
              <a:t>Актуальность заключается в востребованности специалистов, владеющих знаниями в области геоинформационных технологий и пространственного моделирования, с целью применения их в рамках цифровизации экономики и экологии.</a:t>
            </a:r>
          </a:p>
          <a:p>
            <a:pPr algn="just">
              <a:lnSpc>
                <a:spcPct val="70000"/>
              </a:lnSpc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94706" y="2221981"/>
            <a:ext cx="643531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75000"/>
              </a:lnSpc>
            </a:pPr>
            <a:r>
              <a:rPr lang="ru-RU" dirty="0"/>
              <a:t>широкие возможности применения полученных знаний и компетенций в работе с пространственной </a:t>
            </a:r>
            <a:r>
              <a:rPr lang="ru-RU" dirty="0" smtClean="0"/>
              <a:t>информацией и данными дистанционного зондирования Земли:</a:t>
            </a:r>
          </a:p>
          <a:p>
            <a:pPr marL="285750" indent="-285750" algn="just">
              <a:lnSpc>
                <a:spcPct val="75000"/>
              </a:lnSpc>
              <a:buFont typeface="Wingdings" panose="05000000000000000000" pitchFamily="2" charset="2"/>
              <a:buChar char="§"/>
            </a:pPr>
            <a:r>
              <a:rPr lang="ru-RU" dirty="0"/>
              <a:t>в органах государственного и местного управления; </a:t>
            </a:r>
          </a:p>
          <a:p>
            <a:pPr marL="285750" indent="-285750" algn="just">
              <a:lnSpc>
                <a:spcPct val="75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в </a:t>
            </a:r>
            <a:r>
              <a:rPr lang="ru-RU" dirty="0"/>
              <a:t>научно-исследовательских и проектных институтах и </a:t>
            </a:r>
            <a:r>
              <a:rPr lang="ru-RU" dirty="0" smtClean="0"/>
              <a:t>центрах; </a:t>
            </a:r>
          </a:p>
          <a:p>
            <a:pPr marL="285750" indent="-285750" algn="just">
              <a:lnSpc>
                <a:spcPct val="75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 в </a:t>
            </a:r>
            <a:r>
              <a:rPr lang="ru-RU" dirty="0"/>
              <a:t>коммерческих </a:t>
            </a:r>
            <a:r>
              <a:rPr lang="ru-RU" dirty="0" smtClean="0"/>
              <a:t>компаниях; </a:t>
            </a:r>
          </a:p>
          <a:p>
            <a:pPr marL="285750" indent="-285750" algn="just">
              <a:lnSpc>
                <a:spcPct val="75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в </a:t>
            </a:r>
            <a:r>
              <a:rPr lang="ru-RU" dirty="0"/>
              <a:t>учреждениях высшего и среднего профессионального образования; </a:t>
            </a:r>
            <a:endParaRPr lang="ru-RU" dirty="0" smtClean="0"/>
          </a:p>
          <a:p>
            <a:pPr marL="285750" indent="-285750" algn="just">
              <a:lnSpc>
                <a:spcPct val="75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 в </a:t>
            </a:r>
            <a:r>
              <a:rPr lang="ru-RU" dirty="0"/>
              <a:t>медийных, экологических, </a:t>
            </a:r>
            <a:r>
              <a:rPr lang="ru-RU" dirty="0" smtClean="0"/>
              <a:t>общественных организациях. 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757116" y="4863388"/>
            <a:ext cx="32055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ООО «</a:t>
            </a:r>
            <a:r>
              <a:rPr lang="ru-RU" dirty="0" smtClean="0"/>
              <a:t>Городские информационные </a:t>
            </a:r>
            <a:r>
              <a:rPr lang="ru-RU" dirty="0"/>
              <a:t>системы» (2ГИС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1260" y="5798904"/>
            <a:ext cx="499915" cy="36579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8740962" y="5798904"/>
            <a:ext cx="320557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dirty="0"/>
              <a:t>Управление по делам </a:t>
            </a:r>
            <a:r>
              <a:rPr lang="ru-RU" dirty="0" smtClean="0"/>
              <a:t>гражданской обороны и чрезвычайным ситуациям г</a:t>
            </a:r>
            <a:r>
              <a:rPr lang="ru-RU" dirty="0"/>
              <a:t>. Барнаула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770" y="163155"/>
            <a:ext cx="1281788" cy="159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1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INGE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760" y="163155"/>
            <a:ext cx="1375931" cy="171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16" y="1690354"/>
            <a:ext cx="3585933" cy="2294969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920889" y="192086"/>
            <a:ext cx="8737356" cy="1339174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4000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05.04.02 География</a:t>
            </a:r>
            <a:r>
              <a:rPr lang="ru-RU" sz="40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/>
            </a:r>
            <a:br>
              <a:rPr lang="ru-RU" sz="40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</a:rPr>
              <a:t>«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Стратегия пространственного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развития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регионов, городов и геоэкономика»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7592" y="4157982"/>
            <a:ext cx="3222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srgbClr val="1B4F9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Уникальность </a:t>
            </a:r>
            <a:r>
              <a:rPr lang="ru-RU" dirty="0" smtClean="0">
                <a:solidFill>
                  <a:srgbClr val="1B4F9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программы:  </a:t>
            </a:r>
            <a:endParaRPr lang="ru-RU" dirty="0">
              <a:solidFill>
                <a:srgbClr val="1B4F9B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45" y="4090080"/>
            <a:ext cx="445047" cy="40237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403940" y="2096802"/>
            <a:ext cx="413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srgbClr val="1B4F9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Востребованность на рынке труда:  </a:t>
            </a:r>
            <a:endParaRPr lang="ru-RU" dirty="0">
              <a:solidFill>
                <a:srgbClr val="1B4F9B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8893" y="2064200"/>
            <a:ext cx="445047" cy="40237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532067" y="1459522"/>
            <a:ext cx="6128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978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Gothic UI Light" panose="020B0300000000000000" pitchFamily="34" charset="-128"/>
                <a:cs typeface="+mj-cs"/>
              </a:rPr>
              <a:t>Руководитель: Кротов Александр Викторович</a:t>
            </a:r>
            <a:endParaRPr lang="ru-RU" dirty="0">
              <a:solidFill>
                <a:srgbClr val="09787F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1138" y="5501337"/>
            <a:ext cx="499915" cy="36579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9216148" y="4125783"/>
            <a:ext cx="2058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srgbClr val="1B4F9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Наши партнеры: </a:t>
            </a:r>
            <a:endParaRPr lang="ru-RU" dirty="0">
              <a:solidFill>
                <a:srgbClr val="1B4F9B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261" y="4527314"/>
            <a:ext cx="7418717" cy="231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dirty="0"/>
              <a:t>программа </a:t>
            </a:r>
            <a:r>
              <a:rPr lang="ru-RU" dirty="0" smtClean="0"/>
              <a:t>направлена на разработку приоритетных </a:t>
            </a:r>
            <a:r>
              <a:rPr lang="ru-RU" dirty="0"/>
              <a:t>направлений и рекомендаций для управления пространственным развитием </a:t>
            </a:r>
            <a:r>
              <a:rPr lang="ru-RU" dirty="0" smtClean="0"/>
              <a:t>регионов </a:t>
            </a:r>
            <a:r>
              <a:rPr lang="ru-RU" dirty="0"/>
              <a:t>и городов. </a:t>
            </a:r>
            <a:r>
              <a:rPr lang="ru-RU" dirty="0" smtClean="0"/>
              <a:t>В её основе стратегии </a:t>
            </a:r>
            <a:r>
              <a:rPr lang="ru-RU" dirty="0"/>
              <a:t>пространственного развития на различных территориальных уровнях, учит пользоваться инструментами </a:t>
            </a:r>
            <a:r>
              <a:rPr lang="ru-RU" dirty="0" err="1"/>
              <a:t>геоаналитики</a:t>
            </a:r>
            <a:r>
              <a:rPr lang="ru-RU" dirty="0"/>
              <a:t>, учитывает влияние геоэкономических тенденций и геополитической ситуации в мире на развитие как бизнес-структур и бизнес-проектов, так и регионов, и городов. На основе географических знаний помогает увидеть стратегические возможности по взаимодействию с приграничными субъектами и территориями Центральной Азии и формированию совместных проектов.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61125" y="2578297"/>
            <a:ext cx="713087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в </a:t>
            </a:r>
            <a:r>
              <a:rPr lang="ru-RU" dirty="0"/>
              <a:t>органах государственного </a:t>
            </a:r>
            <a:r>
              <a:rPr lang="ru-RU" dirty="0" smtClean="0"/>
              <a:t>управления;</a:t>
            </a: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в </a:t>
            </a:r>
            <a:r>
              <a:rPr lang="ru-RU" dirty="0"/>
              <a:t>консалтинговых </a:t>
            </a:r>
            <a:r>
              <a:rPr lang="ru-RU" dirty="0" smtClean="0"/>
              <a:t>организациях;</a:t>
            </a: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проектно-производственных </a:t>
            </a:r>
            <a:r>
              <a:rPr lang="ru-RU" dirty="0" smtClean="0"/>
              <a:t> организациях;</a:t>
            </a: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dirty="0"/>
              <a:t>в</a:t>
            </a:r>
            <a:r>
              <a:rPr lang="ru-RU" dirty="0" smtClean="0"/>
              <a:t> аналитических </a:t>
            </a:r>
            <a:r>
              <a:rPr lang="ru-RU" dirty="0"/>
              <a:t>и исследовательских </a:t>
            </a:r>
            <a:r>
              <a:rPr lang="ru-RU" dirty="0" smtClean="0"/>
              <a:t>центрах;</a:t>
            </a: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dirty="0"/>
              <a:t>в</a:t>
            </a:r>
            <a:r>
              <a:rPr lang="ru-RU" dirty="0" smtClean="0"/>
              <a:t> профильных </a:t>
            </a:r>
            <a:r>
              <a:rPr lang="ru-RU" dirty="0"/>
              <a:t>некоммерческих </a:t>
            </a:r>
            <a:r>
              <a:rPr lang="ru-RU" dirty="0" smtClean="0"/>
              <a:t>организациях.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3604" y="4624391"/>
            <a:ext cx="499915" cy="3657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739794" y="5497797"/>
            <a:ext cx="3246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ООО «Инженерные системы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0280" y="6269786"/>
            <a:ext cx="499915" cy="3657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763023" y="4574083"/>
            <a:ext cx="3199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/>
              <a:t>Министерство Транспорта Алтайского края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786931" y="6269786"/>
            <a:ext cx="3223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ООО «Барнаульский речной флот</a:t>
            </a:r>
            <a:r>
              <a:rPr lang="ru-RU" sz="1600" dirty="0" smtClean="0"/>
              <a:t>»</a:t>
            </a:r>
            <a:endParaRPr lang="ru-RU" sz="16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753" y="163155"/>
            <a:ext cx="1280271" cy="1591194"/>
          </a:xfrm>
          <a:prstGeom prst="rect">
            <a:avLst/>
          </a:prstGeom>
        </p:spPr>
      </p:pic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433577"/>
              </p:ext>
            </p:extLst>
          </p:nvPr>
        </p:nvGraphicFramePr>
        <p:xfrm>
          <a:off x="9029583" y="163312"/>
          <a:ext cx="1432149" cy="12743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321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952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Бюджетные места</a:t>
                      </a:r>
                      <a:endParaRPr lang="ru-RU" dirty="0"/>
                    </a:p>
                  </a:txBody>
                  <a:tcPr>
                    <a:solidFill>
                      <a:srgbClr val="0498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2841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6</a:t>
                      </a:r>
                      <a:endParaRPr lang="ru-RU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39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INGE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760" y="163155"/>
            <a:ext cx="1375931" cy="171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06" y="1331257"/>
            <a:ext cx="3077590" cy="2904766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136822" y="93010"/>
            <a:ext cx="9236488" cy="1170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05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.0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4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.0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6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Экология и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  <a:p>
            <a:pPr algn="ctr">
              <a:lnSpc>
                <a:spcPct val="80000"/>
              </a:lnSpc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природопользование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</a:rPr>
              <a:t>«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Управление природопользованием»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15915" y="1773153"/>
            <a:ext cx="4070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srgbClr val="1B4F9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Востребованность на рынке </a:t>
            </a:r>
            <a:r>
              <a:rPr lang="ru-RU" dirty="0" smtClean="0">
                <a:solidFill>
                  <a:srgbClr val="1B4F9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труда: </a:t>
            </a:r>
            <a:endParaRPr lang="ru-RU" dirty="0">
              <a:solidFill>
                <a:srgbClr val="1B4F9B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9095" y="4216283"/>
            <a:ext cx="3222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srgbClr val="1B4F9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Уникальность </a:t>
            </a:r>
            <a:r>
              <a:rPr lang="ru-RU" dirty="0" smtClean="0">
                <a:solidFill>
                  <a:srgbClr val="1B4F9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программы:  </a:t>
            </a:r>
            <a:endParaRPr lang="ru-RU" dirty="0">
              <a:solidFill>
                <a:srgbClr val="1B4F9B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3" y="4165859"/>
            <a:ext cx="445047" cy="4023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063" y="1716071"/>
            <a:ext cx="445047" cy="40237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723345" y="1151236"/>
            <a:ext cx="6254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978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Gothic UI Light" panose="020B0300000000000000" pitchFamily="34" charset="-128"/>
                <a:cs typeface="+mj-cs"/>
              </a:rPr>
              <a:t>Руководитель</a:t>
            </a:r>
            <a:r>
              <a:rPr lang="ru-RU" sz="2400" dirty="0">
                <a:solidFill>
                  <a:srgbClr val="0978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Gothic UI Light" panose="020B0300000000000000" pitchFamily="34" charset="-128"/>
                <a:cs typeface="+mj-cs"/>
              </a:rPr>
              <a:t>: </a:t>
            </a:r>
            <a:r>
              <a:rPr lang="ru-RU" sz="2400" dirty="0" smtClean="0">
                <a:solidFill>
                  <a:srgbClr val="0978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Gothic UI Light" panose="020B0300000000000000" pitchFamily="34" charset="-128"/>
                <a:cs typeface="+mj-cs"/>
              </a:rPr>
              <a:t>Слажнева Светлана Сергеевна</a:t>
            </a:r>
            <a:endParaRPr lang="ru-RU" dirty="0">
              <a:solidFill>
                <a:srgbClr val="09787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43901" y="4204034"/>
            <a:ext cx="199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1B4F9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Наши партнеры:</a:t>
            </a:r>
            <a:endParaRPr lang="ru-RU" dirty="0">
              <a:solidFill>
                <a:srgbClr val="1B4F9B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4240" y="4653630"/>
            <a:ext cx="499915" cy="36579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4240" y="5850881"/>
            <a:ext cx="499915" cy="3657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4653630"/>
            <a:ext cx="5162132" cy="2165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ru-RU" sz="1750" dirty="0" smtClean="0"/>
              <a:t>обучение </a:t>
            </a:r>
            <a:r>
              <a:rPr lang="ru-RU" sz="1750" dirty="0"/>
              <a:t>современным методам анализа взаимодействия природы и общества, управления природопользованием, охраны и оценки состояния окружающей среды;</a:t>
            </a:r>
          </a:p>
          <a:p>
            <a:pPr marL="285750" indent="-285750" algn="just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ru-RU" sz="1750" dirty="0"/>
              <a:t>с</a:t>
            </a:r>
            <a:r>
              <a:rPr lang="ru-RU" sz="1750" dirty="0" smtClean="0"/>
              <a:t>очетание </a:t>
            </a:r>
            <a:r>
              <a:rPr lang="ru-RU" sz="1750" dirty="0"/>
              <a:t>организационно-управленческого и научно-исследовательского типов профессиональной деятельности;</a:t>
            </a:r>
          </a:p>
          <a:p>
            <a:pPr marL="285750" indent="-285750" algn="just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ru-RU" sz="1750" dirty="0"/>
              <a:t>о</a:t>
            </a:r>
            <a:r>
              <a:rPr lang="ru-RU" sz="1750" dirty="0" smtClean="0"/>
              <a:t>рганизация </a:t>
            </a:r>
            <a:r>
              <a:rPr lang="ru-RU" sz="1750" dirty="0"/>
              <a:t>практик по заказу организаций партнёров;</a:t>
            </a:r>
          </a:p>
          <a:p>
            <a:pPr marL="285750" indent="-285750" algn="just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ru-RU" sz="1750" dirty="0"/>
              <a:t>с</a:t>
            </a:r>
            <a:r>
              <a:rPr lang="ru-RU" sz="1750" dirty="0" smtClean="0"/>
              <a:t>етевая программа</a:t>
            </a:r>
            <a:r>
              <a:rPr lang="ru-RU" sz="1750" dirty="0"/>
              <a:t>,</a:t>
            </a:r>
            <a:r>
              <a:rPr lang="ru-RU" sz="1750" dirty="0" smtClean="0"/>
              <a:t> </a:t>
            </a:r>
            <a:r>
              <a:rPr lang="ru-RU" sz="1750" dirty="0"/>
              <a:t>с участием зарубежных </a:t>
            </a:r>
            <a:r>
              <a:rPr lang="ru-RU" sz="1750" dirty="0" smtClean="0"/>
              <a:t>вузов </a:t>
            </a:r>
            <a:r>
              <a:rPr lang="ru-RU" sz="1750" dirty="0"/>
              <a:t>и организаций </a:t>
            </a:r>
            <a:r>
              <a:rPr lang="ru-RU" sz="1750" dirty="0" smtClean="0"/>
              <a:t>партнеров.</a:t>
            </a:r>
            <a:endParaRPr lang="ru-RU" sz="175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15972" y="2217582"/>
            <a:ext cx="6709759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dirty="0"/>
              <a:t>н</a:t>
            </a:r>
            <a:r>
              <a:rPr lang="ru-RU" dirty="0" smtClean="0"/>
              <a:t>аправленность </a:t>
            </a:r>
            <a:r>
              <a:rPr lang="ru-RU" dirty="0"/>
              <a:t>образовательной программы на подготовку кадров для реализации государственных программ (национальный проект «Экология», стратегия экологической безопасности и т.д</a:t>
            </a:r>
            <a:r>
              <a:rPr lang="ru-RU" dirty="0" smtClean="0"/>
              <a:t>.);</a:t>
            </a:r>
          </a:p>
          <a:p>
            <a:pPr marL="285750" indent="-285750"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удовлетворенность </a:t>
            </a:r>
            <a:r>
              <a:rPr lang="ru-RU" dirty="0"/>
              <a:t>работодателей и выпускников образовательной программой (показатель трудоустройства - 90%).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24840" y="5850881"/>
            <a:ext cx="2373420" cy="772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dirty="0" smtClean="0"/>
              <a:t>Федеральная </a:t>
            </a:r>
            <a:r>
              <a:rPr lang="ru-RU" dirty="0"/>
              <a:t>служба по надзору в сфере </a:t>
            </a:r>
            <a:r>
              <a:rPr lang="ru-RU" dirty="0" smtClean="0"/>
              <a:t>природопользования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50932" y="4617883"/>
            <a:ext cx="2402736" cy="98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Министерство природных ресурсов и экологии Алтайского края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9386" y="4662507"/>
            <a:ext cx="499915" cy="36579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8978327" y="4617883"/>
            <a:ext cx="2582374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prstClr val="black"/>
                </a:solidFill>
              </a:rPr>
              <a:t>Институт водных и </a:t>
            </a:r>
            <a:endParaRPr lang="ru-RU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prstClr val="black"/>
                </a:solidFill>
              </a:rPr>
              <a:t>экологических </a:t>
            </a:r>
            <a:r>
              <a:rPr lang="ru-RU" dirty="0">
                <a:solidFill>
                  <a:prstClr val="black"/>
                </a:solidFill>
              </a:rPr>
              <a:t>проблем </a:t>
            </a:r>
            <a:endParaRPr lang="ru-RU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prstClr val="black"/>
                </a:solidFill>
              </a:rPr>
              <a:t>СО </a:t>
            </a:r>
            <a:r>
              <a:rPr lang="ru-RU" dirty="0">
                <a:solidFill>
                  <a:prstClr val="black"/>
                </a:solidFill>
              </a:rPr>
              <a:t>РАН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7997" y="5849025"/>
            <a:ext cx="499915" cy="365792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9014751" y="5840879"/>
            <a:ext cx="291098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dirty="0">
                <a:solidFill>
                  <a:prstClr val="black"/>
                </a:solidFill>
              </a:rPr>
              <a:t>Северо-Казахстанский </a:t>
            </a:r>
            <a:endParaRPr lang="ru-RU" dirty="0" smtClean="0">
              <a:solidFill>
                <a:prstClr val="black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prstClr val="black"/>
                </a:solidFill>
              </a:rPr>
              <a:t>государственный университет имени </a:t>
            </a:r>
          </a:p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prstClr val="black"/>
                </a:solidFill>
              </a:rPr>
              <a:t>Манаша Козыбаева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516" y="102823"/>
            <a:ext cx="1280271" cy="1591194"/>
          </a:xfrm>
          <a:prstGeom prst="rect">
            <a:avLst/>
          </a:prstGeom>
        </p:spPr>
      </p:pic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391161"/>
              </p:ext>
            </p:extLst>
          </p:nvPr>
        </p:nvGraphicFramePr>
        <p:xfrm>
          <a:off x="8999167" y="163155"/>
          <a:ext cx="1432149" cy="12743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321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952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Бюджетные места</a:t>
                      </a:r>
                      <a:endParaRPr lang="ru-RU" dirty="0"/>
                    </a:p>
                  </a:txBody>
                  <a:tcPr>
                    <a:solidFill>
                      <a:srgbClr val="0498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2841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7</a:t>
                      </a:r>
                      <a:endParaRPr lang="ru-RU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34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36259" y="16032"/>
            <a:ext cx="12026900" cy="13406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21.04.02 Землеустройство и кадастры</a:t>
            </a:r>
            <a:r>
              <a:rPr lang="ru-RU" sz="36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/>
            </a:r>
            <a:br>
              <a:rPr lang="ru-RU" sz="36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</a:rPr>
              <a:t>«БАС и обработка данных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в управлении развитием территорий»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12" name="Picture 4" descr="INGE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760" y="163155"/>
            <a:ext cx="1375931" cy="171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33" y="1616735"/>
            <a:ext cx="2664516" cy="266178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695014" y="1640559"/>
            <a:ext cx="3222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srgbClr val="1B4F9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Уникальность </a:t>
            </a:r>
            <a:r>
              <a:rPr lang="ru-RU" dirty="0" smtClean="0">
                <a:solidFill>
                  <a:srgbClr val="1B4F9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программы:  </a:t>
            </a:r>
            <a:endParaRPr lang="ru-RU" dirty="0">
              <a:solidFill>
                <a:srgbClr val="1B4F9B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3899" y="1629092"/>
            <a:ext cx="445047" cy="40237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01497" y="4519561"/>
            <a:ext cx="4070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srgbClr val="1B4F9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Востребованность на рынке </a:t>
            </a:r>
            <a:r>
              <a:rPr lang="ru-RU" dirty="0" smtClean="0">
                <a:solidFill>
                  <a:srgbClr val="1B4F9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труда: </a:t>
            </a:r>
            <a:endParaRPr lang="ru-RU" dirty="0">
              <a:solidFill>
                <a:srgbClr val="1B4F9B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09" y="4442005"/>
            <a:ext cx="445047" cy="402371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363925" y="1182962"/>
            <a:ext cx="6128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978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Gothic UI Light" panose="020B0300000000000000" pitchFamily="34" charset="-128"/>
                <a:cs typeface="+mj-cs"/>
              </a:rPr>
              <a:t>Руководитель</a:t>
            </a:r>
            <a:r>
              <a:rPr lang="ru-RU" sz="2400" dirty="0">
                <a:solidFill>
                  <a:srgbClr val="0978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Gothic UI Light" panose="020B0300000000000000" pitchFamily="34" charset="-128"/>
                <a:cs typeface="+mj-cs"/>
              </a:rPr>
              <a:t>: </a:t>
            </a:r>
            <a:r>
              <a:rPr lang="ru-RU" sz="2400" dirty="0" smtClean="0">
                <a:solidFill>
                  <a:srgbClr val="0978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Gothic UI Light" panose="020B0300000000000000" pitchFamily="34" charset="-128"/>
                <a:cs typeface="+mj-cs"/>
              </a:rPr>
              <a:t>Крупочкин Евгений Петрович</a:t>
            </a:r>
            <a:endParaRPr lang="ru-RU" dirty="0">
              <a:solidFill>
                <a:srgbClr val="09787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15738" y="4761640"/>
            <a:ext cx="199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1B4F9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Наши партнеры:</a:t>
            </a:r>
            <a:endParaRPr lang="ru-RU" dirty="0">
              <a:solidFill>
                <a:srgbClr val="1B4F9B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6199" y="5132221"/>
            <a:ext cx="533479" cy="39035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4398" y="5858095"/>
            <a:ext cx="564047" cy="4127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77191" y="1983170"/>
            <a:ext cx="652855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возможность </a:t>
            </a:r>
            <a:r>
              <a:rPr lang="ru-RU" dirty="0"/>
              <a:t>реализовывать новые знания, умения и навыки работы с </a:t>
            </a:r>
            <a:r>
              <a:rPr lang="ru-RU" dirty="0" smtClean="0"/>
              <a:t>беспилотными авиационными системами (БАС) </a:t>
            </a:r>
            <a:r>
              <a:rPr lang="ru-RU" dirty="0"/>
              <a:t>для широкого спектра научно-производственных </a:t>
            </a:r>
            <a:r>
              <a:rPr lang="ru-RU" dirty="0" smtClean="0"/>
              <a:t>задач </a:t>
            </a:r>
            <a:r>
              <a:rPr lang="ru-RU" dirty="0"/>
              <a:t>в проектно-изыскательных организациях, в фирмах и компаниях, занимающихся </a:t>
            </a:r>
            <a:r>
              <a:rPr lang="ru-RU" dirty="0" err="1"/>
              <a:t>цифровизацией</a:t>
            </a:r>
            <a:r>
              <a:rPr lang="ru-RU" dirty="0"/>
              <a:t> экономики и информационным обеспечением задач для отраслей экономики регионов;</a:t>
            </a:r>
          </a:p>
          <a:p>
            <a:pPr marL="285750" indent="-285750"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приобретение </a:t>
            </a:r>
            <a:r>
              <a:rPr lang="ru-RU" dirty="0"/>
              <a:t>полезного опыта студентами и преподавательским </a:t>
            </a:r>
            <a:r>
              <a:rPr lang="ru-RU" dirty="0" smtClean="0"/>
              <a:t>составом, </a:t>
            </a:r>
            <a:r>
              <a:rPr lang="ru-RU" dirty="0"/>
              <a:t>полученного при тесном сотрудничестве процесса реализации образовательной программы с передовыми компаниями в IT-индустрии и в других секторах экономики региона.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3833" y="4950314"/>
            <a:ext cx="5018432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ru-RU" dirty="0"/>
              <a:t>р</a:t>
            </a:r>
            <a:r>
              <a:rPr lang="ru-RU" dirty="0" smtClean="0"/>
              <a:t>егиональные </a:t>
            </a:r>
            <a:r>
              <a:rPr lang="ru-RU" dirty="0"/>
              <a:t>и муниципальные органы власти, осуществляющие сбор и обработку пространственных данных (геопорталов</a:t>
            </a:r>
            <a:r>
              <a:rPr lang="ru-RU" dirty="0" smtClean="0"/>
              <a:t>); службы </a:t>
            </a:r>
            <a:r>
              <a:rPr lang="ru-RU" dirty="0"/>
              <a:t>городского кадастра;</a:t>
            </a:r>
          </a:p>
          <a:p>
            <a:pPr marL="285750" indent="-285750" algn="just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ru-RU" dirty="0"/>
              <a:t>г</a:t>
            </a:r>
            <a:r>
              <a:rPr lang="ru-RU" dirty="0" smtClean="0"/>
              <a:t>осударственные и частные предприятия/компании</a:t>
            </a:r>
            <a:r>
              <a:rPr lang="ru-RU" dirty="0"/>
              <a:t>, занимающиеся инженерно-геодезическими изысканиями;</a:t>
            </a:r>
          </a:p>
          <a:p>
            <a:pPr marL="285750" indent="-285750" algn="just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проектно-изыскательные </a:t>
            </a:r>
            <a:r>
              <a:rPr lang="ru-RU" dirty="0"/>
              <a:t>учреждения частной и государственной </a:t>
            </a:r>
            <a:r>
              <a:rPr lang="ru-RU" dirty="0" smtClean="0"/>
              <a:t>формы</a:t>
            </a:r>
            <a:r>
              <a:rPr lang="ru-RU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28445" y="5765708"/>
            <a:ext cx="317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ООО «Инженерные системы»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768946" y="5065534"/>
            <a:ext cx="183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ООО ГК «Кверт»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629" y="93213"/>
            <a:ext cx="1280271" cy="1591194"/>
          </a:xfrm>
          <a:prstGeom prst="rect">
            <a:avLst/>
          </a:prstGeom>
        </p:spPr>
      </p:pic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283833"/>
              </p:ext>
            </p:extLst>
          </p:nvPr>
        </p:nvGraphicFramePr>
        <p:xfrm>
          <a:off x="8999167" y="163155"/>
          <a:ext cx="1432149" cy="12743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321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952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Бюджетные места</a:t>
                      </a:r>
                      <a:endParaRPr lang="ru-RU" dirty="0"/>
                    </a:p>
                  </a:txBody>
                  <a:tcPr>
                    <a:solidFill>
                      <a:srgbClr val="0498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2841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15</a:t>
                      </a:r>
                      <a:endParaRPr lang="ru-RU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92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52673" y="50702"/>
            <a:ext cx="12026900" cy="1340661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3600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35.04.09 Ландшафтная </a:t>
            </a:r>
            <a:br>
              <a:rPr lang="ru-RU" sz="3600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r>
              <a:rPr lang="ru-RU" sz="3600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архитектура</a:t>
            </a:r>
            <a:r>
              <a:rPr lang="ru-RU" sz="36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/>
            </a:r>
            <a:br>
              <a:rPr lang="ru-RU" sz="36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</a:rPr>
              <a:t>«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Ландшафтное планирование комфортной среды»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12" name="Picture 4" descr="INGE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760" y="163155"/>
            <a:ext cx="1375931" cy="171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370355"/>
              </p:ext>
            </p:extLst>
          </p:nvPr>
        </p:nvGraphicFramePr>
        <p:xfrm>
          <a:off x="8999980" y="145067"/>
          <a:ext cx="1434430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34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08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Бюджетные места</a:t>
                      </a:r>
                      <a:endParaRPr lang="ru-RU" dirty="0"/>
                    </a:p>
                  </a:txBody>
                  <a:tcPr>
                    <a:solidFill>
                      <a:srgbClr val="0498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44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12</a:t>
                      </a:r>
                      <a:endParaRPr lang="ru-RU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610735" y="1959584"/>
            <a:ext cx="4014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srgbClr val="1B4F9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Востребованность на рынке труда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021" y="1879949"/>
            <a:ext cx="445047" cy="40237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51613" y="4683668"/>
            <a:ext cx="3222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srgbClr val="1B4F9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Уникальность </a:t>
            </a:r>
            <a:r>
              <a:rPr lang="ru-RU" dirty="0" smtClean="0">
                <a:solidFill>
                  <a:srgbClr val="1B4F9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программы:  </a:t>
            </a:r>
            <a:endParaRPr lang="ru-RU" dirty="0">
              <a:solidFill>
                <a:srgbClr val="1B4F9B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92" y="4634176"/>
            <a:ext cx="445047" cy="40237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189688" y="1240910"/>
            <a:ext cx="6575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978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Gothic UI Light" panose="020B0300000000000000" pitchFamily="34" charset="-128"/>
                <a:cs typeface="+mj-cs"/>
              </a:rPr>
              <a:t>Руководитель</a:t>
            </a:r>
            <a:r>
              <a:rPr lang="ru-RU" sz="2400" dirty="0">
                <a:solidFill>
                  <a:srgbClr val="0978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Gothic UI Light" panose="020B0300000000000000" pitchFamily="34" charset="-128"/>
                <a:cs typeface="+mj-cs"/>
              </a:rPr>
              <a:t>: </a:t>
            </a:r>
            <a:r>
              <a:rPr lang="ru-RU" sz="2400" dirty="0" smtClean="0">
                <a:solidFill>
                  <a:srgbClr val="0978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Gothic UI Light" panose="020B0300000000000000" pitchFamily="34" charset="-128"/>
                <a:cs typeface="+mj-cs"/>
              </a:rPr>
              <a:t>Барышникова Ольга Николаевна</a:t>
            </a:r>
            <a:endParaRPr lang="ru-RU" dirty="0">
              <a:solidFill>
                <a:srgbClr val="09787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84351" y="4644979"/>
            <a:ext cx="199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1B4F9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Наши партнеры:</a:t>
            </a:r>
            <a:endParaRPr lang="ru-RU" dirty="0">
              <a:solidFill>
                <a:srgbClr val="1B4F9B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7521" y="5112685"/>
            <a:ext cx="499915" cy="3657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357" y="5895309"/>
            <a:ext cx="499915" cy="3657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094513"/>
            <a:ext cx="512295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80000"/>
              </a:lnSpc>
            </a:pPr>
            <a:r>
              <a:rPr lang="ru-RU" dirty="0">
                <a:solidFill>
                  <a:prstClr val="black"/>
                </a:solidFill>
              </a:rPr>
              <a:t>м</a:t>
            </a:r>
            <a:r>
              <a:rPr lang="ru-RU" dirty="0" smtClean="0">
                <a:solidFill>
                  <a:prstClr val="black"/>
                </a:solidFill>
              </a:rPr>
              <a:t>еждисциплинарная практико-ориентированная </a:t>
            </a:r>
            <a:r>
              <a:rPr lang="ru-RU" dirty="0">
                <a:solidFill>
                  <a:prstClr val="black"/>
                </a:solidFill>
              </a:rPr>
              <a:t>образовательная программа, выпускники которой способны использовать в своей деятельности знания фундаментальных закономерностей организации природной среды, современные достижения архитектуры, градостроительства и садово-паркового искусства.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65688" y="2266908"/>
            <a:ext cx="6797003" cy="23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органы </a:t>
            </a:r>
            <a:r>
              <a:rPr lang="ru-RU" dirty="0"/>
              <a:t>управления разного уровня;</a:t>
            </a: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комитеты </a:t>
            </a:r>
            <a:r>
              <a:rPr lang="ru-RU" dirty="0"/>
              <a:t>по градостроительству и охране памятников, благоустройству и дорожному хозяйству, градостроительству и архитектуре;</a:t>
            </a: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строительные </a:t>
            </a:r>
            <a:r>
              <a:rPr lang="ru-RU" dirty="0"/>
              <a:t>организации;</a:t>
            </a: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проектные </a:t>
            </a:r>
            <a:r>
              <a:rPr lang="ru-RU" dirty="0"/>
              <a:t>институты и мастерские;</a:t>
            </a: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частные </a:t>
            </a:r>
            <a:r>
              <a:rPr lang="ru-RU" dirty="0"/>
              <a:t>ландшафтные компании;</a:t>
            </a: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садово-парковые хозяйства, </a:t>
            </a:r>
            <a:r>
              <a:rPr lang="ru-RU" dirty="0"/>
              <a:t>питомники и ботанические сады;</a:t>
            </a: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лесопарковые </a:t>
            </a:r>
            <a:r>
              <a:rPr lang="ru-RU" dirty="0"/>
              <a:t>хозяйства.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68719" y="5086747"/>
            <a:ext cx="323126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Министерство строительства </a:t>
            </a:r>
            <a:r>
              <a:rPr lang="ru-RU" dirty="0" smtClean="0"/>
              <a:t> и жилищно-коммунального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хозяйства </a:t>
            </a:r>
            <a:r>
              <a:rPr lang="ru-RU" dirty="0"/>
              <a:t>Алтайского края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68720" y="5889697"/>
            <a:ext cx="323126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dirty="0">
                <a:solidFill>
                  <a:prstClr val="black"/>
                </a:solidFill>
              </a:rPr>
              <a:t>Санкт-Петербургский государственный </a:t>
            </a:r>
            <a:endParaRPr lang="ru-RU" dirty="0" smtClean="0">
              <a:solidFill>
                <a:prstClr val="black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dirty="0"/>
              <a:t>л</a:t>
            </a:r>
            <a:r>
              <a:rPr lang="ru-RU" dirty="0" smtClean="0"/>
              <a:t>ес</a:t>
            </a:r>
            <a:r>
              <a:rPr lang="ru-RU" dirty="0" smtClean="0">
                <a:solidFill>
                  <a:prstClr val="black"/>
                </a:solidFill>
              </a:rPr>
              <a:t>отехнический </a:t>
            </a:r>
            <a:r>
              <a:rPr lang="ru-RU" dirty="0">
                <a:solidFill>
                  <a:prstClr val="black"/>
                </a:solidFill>
              </a:rPr>
              <a:t>университет </a:t>
            </a:r>
            <a:endParaRPr lang="ru-RU" dirty="0" smtClean="0">
              <a:solidFill>
                <a:prstClr val="black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prstClr val="black"/>
                </a:solidFill>
              </a:rPr>
              <a:t>имени </a:t>
            </a:r>
            <a:r>
              <a:rPr lang="ru-RU" dirty="0">
                <a:solidFill>
                  <a:prstClr val="black"/>
                </a:solidFill>
              </a:rPr>
              <a:t>С.М. Кирова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8753" y="5099520"/>
            <a:ext cx="499915" cy="3657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478668" y="5050694"/>
            <a:ext cx="2666886" cy="762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prstClr val="black"/>
                </a:solidFill>
              </a:rPr>
              <a:t>Профессиональная </a:t>
            </a:r>
            <a:endParaRPr lang="ru-RU" dirty="0" smtClean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prstClr val="black"/>
                </a:solidFill>
              </a:rPr>
              <a:t>ландшафтная </a:t>
            </a:r>
            <a:r>
              <a:rPr lang="ru-RU" dirty="0">
                <a:solidFill>
                  <a:prstClr val="black"/>
                </a:solidFill>
              </a:rPr>
              <a:t>компания </a:t>
            </a:r>
            <a:endParaRPr lang="ru-RU" dirty="0" smtClean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prstClr val="black"/>
                </a:solidFill>
              </a:rPr>
              <a:t>«ГринЛандия»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8752" y="5895309"/>
            <a:ext cx="499915" cy="36579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478668" y="5866498"/>
            <a:ext cx="281319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prstClr val="black"/>
                </a:solidFill>
              </a:rPr>
              <a:t>ФГБУ «Федеральный 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prstClr val="black"/>
                </a:solidFill>
              </a:rPr>
              <a:t>Алтайский научный центр агробиотехнологий» 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516" y="161653"/>
            <a:ext cx="1280271" cy="15911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294" y="1664505"/>
            <a:ext cx="3128056" cy="299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1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9617" y="54369"/>
            <a:ext cx="11752965" cy="1099182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3600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43.04.01 Сервис</a:t>
            </a:r>
            <a:r>
              <a:rPr lang="ru-RU" sz="40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/>
            </a:r>
            <a:br>
              <a:rPr lang="ru-RU" sz="40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</a:rPr>
              <a:t>«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Менеджмент санаторно-курортного дела»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11" name="Picture 4" descr="INGE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760" y="163155"/>
            <a:ext cx="1375931" cy="171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6" y="1375048"/>
            <a:ext cx="3391902" cy="31025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52" y="4488041"/>
            <a:ext cx="451143" cy="40237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414764" y="2194114"/>
            <a:ext cx="58599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ыпускник </a:t>
            </a: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магистратуры может работать в качестве менеджера и управляющего в учреждениях сферы сервиса, рекреационной и санаторно-курортной </a:t>
            </a:r>
            <a:r>
              <a:rPr lang="ru-RU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деятельности.</a:t>
            </a:r>
            <a:endParaRPr lang="ru-RU" dirty="0">
              <a:solidFill>
                <a:prstClr val="black"/>
              </a:solidFill>
              <a:ea typeface="Yu Gothic UI Semibold" panose="020B0700000000000000" pitchFamily="34" charset="-128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8519" y="1825666"/>
            <a:ext cx="445047" cy="402371"/>
          </a:xfrm>
          <a:prstGeom prst="rect">
            <a:avLst/>
          </a:prstGeom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749673"/>
              </p:ext>
            </p:extLst>
          </p:nvPr>
        </p:nvGraphicFramePr>
        <p:xfrm>
          <a:off x="9105929" y="155848"/>
          <a:ext cx="1395334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953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08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Бюджетные места</a:t>
                      </a:r>
                      <a:endParaRPr lang="ru-RU" dirty="0"/>
                    </a:p>
                  </a:txBody>
                  <a:tcPr>
                    <a:solidFill>
                      <a:srgbClr val="0498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44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10</a:t>
                      </a:r>
                      <a:endParaRPr lang="ru-RU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2667271" y="1068209"/>
            <a:ext cx="5748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978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Gothic UI Light" panose="020B0300000000000000" pitchFamily="34" charset="-128"/>
                <a:cs typeface="+mj-cs"/>
              </a:rPr>
              <a:t>Руководитель</a:t>
            </a:r>
            <a:r>
              <a:rPr lang="ru-RU" sz="2400" dirty="0">
                <a:solidFill>
                  <a:srgbClr val="0978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Gothic UI Light" panose="020B0300000000000000" pitchFamily="34" charset="-128"/>
                <a:cs typeface="+mj-cs"/>
              </a:rPr>
              <a:t>: </a:t>
            </a:r>
            <a:r>
              <a:rPr lang="ru-RU" sz="2400" dirty="0" smtClean="0">
                <a:solidFill>
                  <a:srgbClr val="0978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Gothic UI Light" panose="020B0300000000000000" pitchFamily="34" charset="-128"/>
                <a:cs typeface="+mj-cs"/>
              </a:rPr>
              <a:t>Биттер Наталья Викторовна</a:t>
            </a:r>
            <a:endParaRPr lang="ru-RU" dirty="0">
              <a:solidFill>
                <a:srgbClr val="09787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75568" y="3928072"/>
            <a:ext cx="2048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B4F9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Наши партнеры:</a:t>
            </a:r>
            <a:br>
              <a:rPr lang="ru-RU" dirty="0" smtClean="0">
                <a:solidFill>
                  <a:srgbClr val="1B4F9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endParaRPr lang="ru-RU" dirty="0">
              <a:solidFill>
                <a:srgbClr val="1B4F9B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3651" y="4323434"/>
            <a:ext cx="499915" cy="36579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3650" y="5317255"/>
            <a:ext cx="499915" cy="3657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64724" y="4259347"/>
            <a:ext cx="3046065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dirty="0"/>
              <a:t>Управление Алтайского края </a:t>
            </a:r>
            <a:endParaRPr lang="ru-RU" dirty="0" smtClean="0"/>
          </a:p>
          <a:p>
            <a:pPr algn="just">
              <a:lnSpc>
                <a:spcPct val="90000"/>
              </a:lnSpc>
            </a:pPr>
            <a:r>
              <a:rPr lang="ru-RU" dirty="0" smtClean="0"/>
              <a:t>по </a:t>
            </a:r>
            <a:r>
              <a:rPr lang="ru-RU" dirty="0"/>
              <a:t>развитию туризма </a:t>
            </a:r>
            <a:endParaRPr lang="ru-RU" dirty="0" smtClean="0"/>
          </a:p>
          <a:p>
            <a:pPr algn="just">
              <a:lnSpc>
                <a:spcPct val="90000"/>
              </a:lnSpc>
            </a:pPr>
            <a:r>
              <a:rPr lang="ru-RU" dirty="0" smtClean="0"/>
              <a:t>и </a:t>
            </a:r>
            <a:r>
              <a:rPr lang="ru-RU" dirty="0"/>
              <a:t>курортной </a:t>
            </a:r>
            <a:r>
              <a:rPr lang="ru-RU" dirty="0" smtClean="0"/>
              <a:t>деятельности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161" y="121610"/>
            <a:ext cx="1280271" cy="159119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1452" y="4951830"/>
            <a:ext cx="4319402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</a:pP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определяется потребностями Алтайского региона, регионов России в повышении уровня управления в предоставлении услуг рекреационного и санаторно-курортного сервиса, формировании высокого статуса и имиджа </a:t>
            </a:r>
            <a:r>
              <a:rPr lang="ru-RU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региона</a:t>
            </a:r>
            <a:r>
              <a:rPr lang="ru-RU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как зоны рекреации и гостеприимства.</a:t>
            </a:r>
            <a:endParaRPr lang="ru-RU" dirty="0">
              <a:solidFill>
                <a:prstClr val="black"/>
              </a:solidFill>
              <a:ea typeface="Yu Gothic UI Semibold" panose="020B0700000000000000" pitchFamily="34" charset="-128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4485" y="4582498"/>
            <a:ext cx="3158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B4F9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Уникальность </a:t>
            </a:r>
            <a:r>
              <a:rPr lang="ru-RU" b="1" dirty="0" smtClean="0">
                <a:solidFill>
                  <a:srgbClr val="1B4F9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программы: </a:t>
            </a:r>
            <a:endParaRPr lang="ru-RU" dirty="0">
              <a:solidFill>
                <a:srgbClr val="1B4F9B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15973" y="1858705"/>
            <a:ext cx="4070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srgbClr val="1B4F9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Востребованность на рынке труда: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496633" y="5214690"/>
            <a:ext cx="2739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АО «Курорт Белокуриха</a:t>
            </a:r>
            <a:r>
              <a:rPr lang="ru-RU" dirty="0" smtClean="0">
                <a:solidFill>
                  <a:prstClr val="black"/>
                </a:solidFill>
              </a:rPr>
              <a:t>»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9138051" y="4270953"/>
            <a:ext cx="3102969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prstClr val="black"/>
                </a:solidFill>
              </a:rPr>
              <a:t>Детский санаторий «Белокуриха</a:t>
            </a:r>
            <a:r>
              <a:rPr lang="ru-RU" dirty="0">
                <a:solidFill>
                  <a:prstClr val="black"/>
                </a:solidFill>
              </a:rPr>
              <a:t>» </a:t>
            </a:r>
            <a:endParaRPr lang="ru-RU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prstClr val="black"/>
                </a:solidFill>
              </a:rPr>
              <a:t>им</a:t>
            </a:r>
            <a:r>
              <a:rPr lang="ru-RU" dirty="0">
                <a:solidFill>
                  <a:prstClr val="black"/>
                </a:solidFill>
              </a:rPr>
              <a:t>. В.В. Петраковой</a:t>
            </a:r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06013" y="4323434"/>
            <a:ext cx="499915" cy="365792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9102080" y="5255577"/>
            <a:ext cx="3082447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90000"/>
              </a:lnSpc>
            </a:pPr>
            <a:r>
              <a:rPr lang="ru-RU" dirty="0">
                <a:solidFill>
                  <a:prstClr val="black"/>
                </a:solidFill>
              </a:rPr>
              <a:t>Природно-оздоровительный </a:t>
            </a:r>
            <a:endParaRPr lang="ru-RU" dirty="0" smtClean="0">
              <a:solidFill>
                <a:prstClr val="black"/>
              </a:solidFill>
            </a:endParaRPr>
          </a:p>
          <a:p>
            <a:pPr lvl="0" algn="just">
              <a:lnSpc>
                <a:spcPct val="90000"/>
              </a:lnSpc>
            </a:pPr>
            <a:r>
              <a:rPr lang="ru-RU" dirty="0" smtClean="0">
                <a:solidFill>
                  <a:prstClr val="black"/>
                </a:solidFill>
              </a:rPr>
              <a:t>комплекс </a:t>
            </a:r>
            <a:r>
              <a:rPr lang="ru-RU" dirty="0">
                <a:solidFill>
                  <a:prstClr val="black"/>
                </a:solidFill>
              </a:rPr>
              <a:t>«Алтай Резорт»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06013" y="5312645"/>
            <a:ext cx="499915" cy="36579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3303" y="6174627"/>
            <a:ext cx="499915" cy="36579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06014" y="6207007"/>
            <a:ext cx="499915" cy="365792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5516865" y="6114872"/>
            <a:ext cx="2188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Санаторий </a:t>
            </a:r>
            <a:r>
              <a:rPr lang="ru-RU" dirty="0">
                <a:solidFill>
                  <a:prstClr val="black"/>
                </a:solidFill>
              </a:rPr>
              <a:t>«Россия</a:t>
            </a:r>
            <a:r>
              <a:rPr lang="ru-RU" dirty="0" smtClean="0">
                <a:solidFill>
                  <a:prstClr val="black"/>
                </a:solidFill>
              </a:rPr>
              <a:t>»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9105929" y="6118297"/>
            <a:ext cx="2866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Санаторий </a:t>
            </a:r>
          </a:p>
          <a:p>
            <a:r>
              <a:rPr lang="ru-RU" dirty="0" smtClean="0"/>
              <a:t>«Жемчужина </a:t>
            </a:r>
            <a:r>
              <a:rPr lang="ru-RU" dirty="0"/>
              <a:t>Белокурихи</a:t>
            </a:r>
            <a:r>
              <a:rPr lang="ru-RU" dirty="0" smtClean="0"/>
              <a:t>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53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520" y="52459"/>
            <a:ext cx="10440838" cy="129241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43.04.02 </a:t>
            </a:r>
            <a:r>
              <a:rPr lang="ru-RU" sz="36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Туризм</a:t>
            </a:r>
            <a:r>
              <a:rPr lang="ru-RU" sz="40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/>
            </a:r>
            <a:br>
              <a:rPr lang="ru-RU" sz="40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ru-RU" sz="29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«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Управление туризмом»</a:t>
            </a:r>
            <a:endParaRPr lang="ru-RU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11" name="Picture 4" descr="INGE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760" y="163155"/>
            <a:ext cx="1375931" cy="171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21" y="1597432"/>
            <a:ext cx="3683766" cy="263698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55" y="4244113"/>
            <a:ext cx="508743" cy="45374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586490" y="2340807"/>
            <a:ext cx="6039454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</a:pPr>
            <a:r>
              <a:rPr lang="ru-RU" dirty="0" smtClean="0"/>
              <a:t>выпускник магистратуры </a:t>
            </a: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может </a:t>
            </a:r>
            <a:r>
              <a:rPr lang="ru-RU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работать:</a:t>
            </a:r>
          </a:p>
          <a:p>
            <a:pPr marL="285750" lvl="0" indent="-285750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dirty="0"/>
              <a:t>в </a:t>
            </a:r>
            <a:r>
              <a:rPr lang="ru-RU" dirty="0" smtClean="0"/>
              <a:t>организациях осуществляющих проектную, консалтинговую</a:t>
            </a:r>
            <a:r>
              <a:rPr lang="ru-RU" dirty="0"/>
              <a:t>, консультативную, </a:t>
            </a:r>
            <a:r>
              <a:rPr lang="ru-RU" dirty="0" smtClean="0"/>
              <a:t>исследовательскую, аналитическую и информационную </a:t>
            </a:r>
            <a:r>
              <a:rPr lang="ru-RU" dirty="0"/>
              <a:t>деятельность в сфере </a:t>
            </a:r>
            <a:r>
              <a:rPr lang="ru-RU" dirty="0" smtClean="0"/>
              <a:t>туризма;</a:t>
            </a:r>
          </a:p>
          <a:p>
            <a:pPr marL="285750" lvl="0" indent="-285750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в органах государственной  </a:t>
            </a:r>
            <a:r>
              <a:rPr lang="ru-RU" dirty="0"/>
              <a:t>власти и </a:t>
            </a:r>
            <a:r>
              <a:rPr lang="ru-RU" dirty="0" smtClean="0"/>
              <a:t>органах управления</a:t>
            </a:r>
            <a:r>
              <a:rPr lang="ru-RU" dirty="0"/>
              <a:t>, связанных </a:t>
            </a:r>
            <a:r>
              <a:rPr lang="ru-RU" dirty="0" smtClean="0"/>
              <a:t>с индустрией туризма.</a:t>
            </a:r>
            <a:r>
              <a:rPr lang="ru-RU" dirty="0" smtClean="0">
                <a:solidFill>
                  <a:prstClr val="black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endParaRPr lang="ru-RU" dirty="0">
              <a:solidFill>
                <a:prstClr val="black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347" y="1936600"/>
            <a:ext cx="451143" cy="402371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18108"/>
              </p:ext>
            </p:extLst>
          </p:nvPr>
        </p:nvGraphicFramePr>
        <p:xfrm>
          <a:off x="9071484" y="163155"/>
          <a:ext cx="1395334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953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08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Бюджетные места</a:t>
                      </a:r>
                      <a:endParaRPr lang="ru-RU" dirty="0"/>
                    </a:p>
                  </a:txBody>
                  <a:tcPr>
                    <a:solidFill>
                      <a:srgbClr val="0498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44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10</a:t>
                      </a:r>
                      <a:endParaRPr lang="ru-RU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2962391" y="1070736"/>
            <a:ext cx="5748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978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Gothic UI Light" panose="020B0300000000000000" pitchFamily="34" charset="-128"/>
                <a:cs typeface="+mj-cs"/>
              </a:rPr>
              <a:t>Руководитель</a:t>
            </a:r>
            <a:r>
              <a:rPr lang="ru-RU" sz="2400" dirty="0">
                <a:solidFill>
                  <a:srgbClr val="0978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Gothic UI Light" panose="020B0300000000000000" pitchFamily="34" charset="-128"/>
                <a:cs typeface="+mj-cs"/>
              </a:rPr>
              <a:t>: </a:t>
            </a:r>
            <a:r>
              <a:rPr lang="ru-RU" sz="2400" dirty="0">
                <a:solidFill>
                  <a:srgbClr val="0978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Gothic UI Light" panose="020B0300000000000000" pitchFamily="34" charset="-128"/>
              </a:rPr>
              <a:t>Биттер Наталья Викторовна</a:t>
            </a:r>
            <a:endParaRPr lang="ru-RU" dirty="0">
              <a:solidFill>
                <a:srgbClr val="09787F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355" y="4762086"/>
            <a:ext cx="499915" cy="3657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354" y="5355448"/>
            <a:ext cx="499915" cy="3657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638" y="96439"/>
            <a:ext cx="1280271" cy="159119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86998" y="4333001"/>
            <a:ext cx="3236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B4F9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Уникальность </a:t>
            </a:r>
            <a:r>
              <a:rPr lang="ru-RU" b="1" dirty="0" smtClean="0">
                <a:solidFill>
                  <a:srgbClr val="1B4F9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программы: </a:t>
            </a:r>
            <a:endParaRPr lang="ru-RU" dirty="0">
              <a:solidFill>
                <a:srgbClr val="1B4F9B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367" y="4713582"/>
            <a:ext cx="55082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75000"/>
              </a:lnSpc>
            </a:pPr>
            <a:r>
              <a:rPr lang="ru-RU" dirty="0">
                <a:solidFill>
                  <a:prstClr val="black"/>
                </a:solidFill>
                <a:ea typeface="Yu Gothic UI Semibold" panose="020B0700000000000000" pitchFamily="34" charset="-128"/>
              </a:rPr>
              <a:t>определяется </a:t>
            </a:r>
            <a:r>
              <a:rPr lang="ru-RU" dirty="0" smtClean="0">
                <a:solidFill>
                  <a:prstClr val="black"/>
                </a:solidFill>
                <a:ea typeface="Yu Gothic UI Semibold" panose="020B0700000000000000" pitchFamily="34" charset="-128"/>
              </a:rPr>
              <a:t>потребность</a:t>
            </a:r>
            <a:r>
              <a:rPr lang="ru-RU" dirty="0" smtClean="0">
                <a:ea typeface="Yu Gothic UI Semibold" panose="020B0700000000000000" pitchFamily="34" charset="-128"/>
              </a:rPr>
              <a:t>ю</a:t>
            </a:r>
            <a:r>
              <a:rPr lang="ru-RU" dirty="0" smtClean="0">
                <a:solidFill>
                  <a:prstClr val="black"/>
                </a:solidFill>
                <a:ea typeface="Yu Gothic UI Semibold" panose="020B0700000000000000" pitchFamily="34" charset="-128"/>
              </a:rPr>
              <a:t> турис</a:t>
            </a:r>
            <a:r>
              <a:rPr lang="ru-RU" dirty="0" smtClean="0">
                <a:ea typeface="Yu Gothic UI Semibold" panose="020B0700000000000000" pitchFamily="34" charset="-128"/>
              </a:rPr>
              <a:t>тс</a:t>
            </a:r>
            <a:r>
              <a:rPr lang="ru-RU" dirty="0" smtClean="0">
                <a:solidFill>
                  <a:prstClr val="black"/>
                </a:solidFill>
                <a:ea typeface="Yu Gothic UI Semibold" panose="020B0700000000000000" pitchFamily="34" charset="-128"/>
              </a:rPr>
              <a:t>кой </a:t>
            </a:r>
            <a:r>
              <a:rPr lang="ru-RU" dirty="0">
                <a:solidFill>
                  <a:prstClr val="black"/>
                </a:solidFill>
                <a:ea typeface="Yu Gothic UI Semibold" panose="020B0700000000000000" pitchFamily="34" charset="-128"/>
              </a:rPr>
              <a:t>индустрии в специалистах, владеющих компетенциями в области </a:t>
            </a:r>
            <a:r>
              <a:rPr lang="ru-RU" dirty="0">
                <a:solidFill>
                  <a:prstClr val="black"/>
                </a:solidFill>
              </a:rPr>
              <a:t>эффективного </a:t>
            </a:r>
            <a:r>
              <a:rPr lang="ru-RU" dirty="0" smtClean="0">
                <a:solidFill>
                  <a:prstClr val="black"/>
                </a:solidFill>
              </a:rPr>
              <a:t>планирования, управления </a:t>
            </a:r>
            <a:r>
              <a:rPr lang="ru-RU" dirty="0">
                <a:solidFill>
                  <a:prstClr val="black"/>
                </a:solidFill>
              </a:rPr>
              <a:t>проектами и программами развития туристских территорий. Программа позволяет сформировать комплексный взгляд на проектирование и управление туристско-рекреационными системами на национальном, региональном, муниципальном уровнях.</a:t>
            </a:r>
            <a:endParaRPr lang="ru-RU" dirty="0">
              <a:solidFill>
                <a:prstClr val="black"/>
              </a:solidFill>
              <a:ea typeface="Yu Gothic UI Semibold" panose="020B0700000000000000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6490" y="2064646"/>
            <a:ext cx="400622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90000"/>
              </a:lnSpc>
            </a:pPr>
            <a:r>
              <a:rPr lang="ru-RU" dirty="0">
                <a:solidFill>
                  <a:srgbClr val="1B4F9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Востребованность на рынке труда: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074256" y="4333001"/>
            <a:ext cx="1994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1B4F9B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Наши партнеры:</a:t>
            </a:r>
            <a:endParaRPr lang="ru-RU" dirty="0">
              <a:solidFill>
                <a:srgbClr val="1B4F9B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4354" y="6122258"/>
            <a:ext cx="499915" cy="365792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6654268" y="6015167"/>
            <a:ext cx="5440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Отдел по развитию курортного дела и </a:t>
            </a:r>
            <a:r>
              <a:rPr lang="ru-RU" dirty="0" smtClean="0"/>
              <a:t>туризма</a:t>
            </a:r>
          </a:p>
          <a:p>
            <a:r>
              <a:rPr lang="ru-RU" dirty="0" smtClean="0"/>
              <a:t> </a:t>
            </a:r>
            <a:r>
              <a:rPr lang="ru-RU" dirty="0"/>
              <a:t>г. Белокуриха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54270" y="4697857"/>
            <a:ext cx="544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ООО «АРГО» (ведущий туроператор Алтайского края)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54269" y="52483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Автономная некоммерческая организация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Туристский информационный центр Алтайского края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203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2600" y="177317"/>
            <a:ext cx="3970959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1B4F9B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Ответственный секретарь ИНГЕО: </a:t>
            </a:r>
          </a:p>
          <a:p>
            <a:r>
              <a:rPr lang="ru-RU" sz="2000" b="1" dirty="0" smtClean="0">
                <a:solidFill>
                  <a:srgbClr val="0498A4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Засухина Анна Евгеньевна</a:t>
            </a:r>
          </a:p>
          <a:p>
            <a:r>
              <a:rPr lang="ru-RU" sz="2000" b="1" dirty="0" smtClean="0">
                <a:solidFill>
                  <a:srgbClr val="0498A4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8 (923) 147-08-31</a:t>
            </a:r>
          </a:p>
          <a:p>
            <a:r>
              <a:rPr lang="en-US" sz="2000" b="1" dirty="0">
                <a:solidFill>
                  <a:srgbClr val="0498A4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zasukhina@mail.asu.ru</a:t>
            </a:r>
            <a:endParaRPr lang="en-US" sz="2000" b="1" dirty="0" smtClean="0">
              <a:solidFill>
                <a:srgbClr val="0498A4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81333" y="177317"/>
            <a:ext cx="5873405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B4F9B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Дирекция </a:t>
            </a:r>
            <a:r>
              <a:rPr lang="ru-RU" sz="2000" b="1" dirty="0">
                <a:solidFill>
                  <a:srgbClr val="1B4F9B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дневного </a:t>
            </a:r>
            <a:r>
              <a:rPr lang="ru-RU" sz="2000" b="1" dirty="0" smtClean="0">
                <a:solidFill>
                  <a:srgbClr val="1B4F9B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отделения: </a:t>
            </a:r>
          </a:p>
          <a:p>
            <a:r>
              <a:rPr lang="ru-RU" sz="2000" b="1" dirty="0" smtClean="0">
                <a:solidFill>
                  <a:srgbClr val="0498A4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5 </a:t>
            </a:r>
            <a:r>
              <a:rPr lang="ru-RU" sz="2000" b="1" dirty="0">
                <a:solidFill>
                  <a:srgbClr val="0498A4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этаж, кабинет 511М, </a:t>
            </a:r>
            <a:r>
              <a:rPr lang="ru-RU" sz="2000" b="1" dirty="0" smtClean="0">
                <a:solidFill>
                  <a:srgbClr val="0498A4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8(3852)29-12-75</a:t>
            </a:r>
            <a:endParaRPr lang="ru-RU" sz="2000" b="1" dirty="0">
              <a:solidFill>
                <a:srgbClr val="0498A4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ru-RU" sz="2000" b="1" dirty="0">
                <a:solidFill>
                  <a:srgbClr val="1B4F9B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Дирекция заочного </a:t>
            </a:r>
            <a:r>
              <a:rPr lang="ru-RU" sz="2000" b="1" dirty="0" smtClean="0">
                <a:solidFill>
                  <a:srgbClr val="1B4F9B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отделения: </a:t>
            </a:r>
          </a:p>
          <a:p>
            <a:r>
              <a:rPr lang="ru-RU" sz="2000" b="1" dirty="0" smtClean="0">
                <a:solidFill>
                  <a:srgbClr val="0498A4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5 </a:t>
            </a:r>
            <a:r>
              <a:rPr lang="ru-RU" sz="2000" b="1" dirty="0">
                <a:solidFill>
                  <a:srgbClr val="0498A4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этаж, кабинет 509М, 8(3852)29-12-76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38" y="1678074"/>
            <a:ext cx="6456753" cy="2848959"/>
          </a:xfrm>
          <a:prstGeom prst="rect">
            <a:avLst/>
          </a:prstGeom>
        </p:spPr>
      </p:pic>
      <p:pic>
        <p:nvPicPr>
          <p:cNvPr id="7" name="Picture 4" descr="INGE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392" y="1678074"/>
            <a:ext cx="2281460" cy="284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227588" y="2330298"/>
            <a:ext cx="28712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498A4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ИНСТИТУТ</a:t>
            </a:r>
            <a:br>
              <a:rPr lang="ru-RU" sz="3600" b="1" dirty="0" smtClean="0">
                <a:solidFill>
                  <a:srgbClr val="0498A4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r>
              <a:rPr lang="ru-RU" sz="3600" b="1" dirty="0" smtClean="0">
                <a:solidFill>
                  <a:srgbClr val="0498A4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ГЕОГРАФИИ</a:t>
            </a:r>
            <a:endParaRPr lang="ru-RU" sz="3600" dirty="0">
              <a:solidFill>
                <a:srgbClr val="0498A4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527033"/>
            <a:ext cx="52493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498A4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Сайт: </a:t>
            </a:r>
            <a:endParaRPr lang="ru-RU" sz="2000" b="1" dirty="0" smtClean="0">
              <a:solidFill>
                <a:srgbClr val="0498A4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en-US" sz="2000" b="1" u="sng" dirty="0" smtClean="0">
                <a:solidFill>
                  <a:srgbClr val="1B4F9B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geo.asu.ru</a:t>
            </a:r>
            <a:endParaRPr lang="en-US" sz="2000" b="1" u="sng" dirty="0">
              <a:solidFill>
                <a:srgbClr val="1B4F9B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ru-RU" sz="2000" b="1" dirty="0" smtClean="0">
                <a:solidFill>
                  <a:srgbClr val="0498A4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Группа </a:t>
            </a:r>
            <a:r>
              <a:rPr lang="ru-RU" sz="2000" b="1" dirty="0">
                <a:solidFill>
                  <a:srgbClr val="0498A4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Вконтакте: </a:t>
            </a:r>
            <a:endParaRPr lang="en-US" sz="2000" b="1" dirty="0">
              <a:solidFill>
                <a:srgbClr val="0498A4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en-US" sz="2000" b="1" u="sng" dirty="0">
                <a:solidFill>
                  <a:srgbClr val="1B4F9B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https://</a:t>
            </a:r>
            <a:r>
              <a:rPr lang="en-US" sz="2000" b="1" u="sng" dirty="0" smtClean="0">
                <a:solidFill>
                  <a:srgbClr val="1B4F9B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vk.com/geoasu</a:t>
            </a:r>
            <a:endParaRPr lang="ru-RU" sz="2000" b="1" u="sng" dirty="0">
              <a:solidFill>
                <a:srgbClr val="1B4F9B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ru-RU" sz="2000" b="1" dirty="0" smtClean="0">
                <a:solidFill>
                  <a:srgbClr val="0498A4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Телеграмм-канал: </a:t>
            </a:r>
            <a:endParaRPr lang="en-US" sz="2000" b="1" dirty="0">
              <a:solidFill>
                <a:srgbClr val="0498A4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en-US" sz="2000" b="1" u="sng" dirty="0">
                <a:solidFill>
                  <a:srgbClr val="1B4F9B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https://t.me/geo_asu</a:t>
            </a:r>
            <a:endParaRPr lang="ru-RU" sz="2000" b="1" u="sng" dirty="0" smtClean="0">
              <a:solidFill>
                <a:srgbClr val="1B4F9B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ru-RU" sz="2000" b="1" dirty="0" smtClean="0">
                <a:solidFill>
                  <a:srgbClr val="0498A4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Адрес</a:t>
            </a:r>
            <a:r>
              <a:rPr lang="ru-RU" sz="2000" b="1" dirty="0">
                <a:solidFill>
                  <a:srgbClr val="0498A4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: Барнаул, пр. Ленина, д</a:t>
            </a:r>
            <a:r>
              <a:rPr lang="ru-RU" sz="2000" b="1" dirty="0" smtClean="0">
                <a:solidFill>
                  <a:srgbClr val="0498A4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.</a:t>
            </a:r>
            <a:r>
              <a:rPr lang="en-US" sz="2000" b="1" dirty="0" smtClean="0">
                <a:solidFill>
                  <a:srgbClr val="0498A4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ru-RU" sz="2000" b="1" dirty="0" smtClean="0">
                <a:solidFill>
                  <a:srgbClr val="0498A4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61</a:t>
            </a:r>
            <a:r>
              <a:rPr lang="ru-RU" sz="2000" b="1" dirty="0">
                <a:solidFill>
                  <a:srgbClr val="0498A4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, корпус «М</a:t>
            </a:r>
            <a:r>
              <a:rPr lang="ru-RU" sz="2000" b="1" dirty="0" smtClean="0">
                <a:solidFill>
                  <a:srgbClr val="0498A4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»</a:t>
            </a:r>
            <a:endParaRPr lang="ru-RU" sz="2000" b="1" dirty="0">
              <a:solidFill>
                <a:srgbClr val="0498A4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10" name="Picture 2" descr="qr_V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043" y="4915922"/>
            <a:ext cx="1759097" cy="17590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qr_V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043" y="4915922"/>
            <a:ext cx="1759097" cy="17590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5792" y="4915922"/>
            <a:ext cx="1757941" cy="17579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4" descr="qr_Telegra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385" y="4915921"/>
            <a:ext cx="1757941" cy="17579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9204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2652</TotalTime>
  <Words>979</Words>
  <Application>Microsoft Office PowerPoint</Application>
  <PresentationFormat>Широкоэкранный</PresentationFormat>
  <Paragraphs>146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Yu Gothic UI Light</vt:lpstr>
      <vt:lpstr>Yu Gothic UI Semibold</vt:lpstr>
      <vt:lpstr>Arial</vt:lpstr>
      <vt:lpstr>Calibri</vt:lpstr>
      <vt:lpstr>Calibri Light</vt:lpstr>
      <vt:lpstr>Times New Roman</vt:lpstr>
      <vt:lpstr>Wingdings</vt:lpstr>
      <vt:lpstr>Тема Office</vt:lpstr>
      <vt:lpstr>Институт географии магистратура  2025</vt:lpstr>
      <vt:lpstr>05.04.02 География «Геоинформационные технологии и  пространственное моделирование» </vt:lpstr>
      <vt:lpstr>05.04.02 География «Стратегия пространственного  развития регионов, городов и геоэкономика»</vt:lpstr>
      <vt:lpstr>Презентация PowerPoint</vt:lpstr>
      <vt:lpstr>21.04.02 Землеустройство и кадастры «БАС и обработка данных  в управлении развитием территорий»</vt:lpstr>
      <vt:lpstr>35.04.09 Ландшафтная  архитектура «Ландшафтное планирование комфортной среды»</vt:lpstr>
      <vt:lpstr>43.04.01 Сервис «Менеджмент санаторно-курортного дела»</vt:lpstr>
      <vt:lpstr>43.04.02 Туризм «Управление туризмом»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Почёмин Никита Михайлович</dc:creator>
  <cp:lastModifiedBy>Козырева Юлия Вячеславовна</cp:lastModifiedBy>
  <cp:revision>256</cp:revision>
  <cp:lastPrinted>2024-01-25T08:30:36Z</cp:lastPrinted>
  <dcterms:created xsi:type="dcterms:W3CDTF">2023-01-27T02:52:02Z</dcterms:created>
  <dcterms:modified xsi:type="dcterms:W3CDTF">2025-02-25T03:41:59Z</dcterms:modified>
</cp:coreProperties>
</file>